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Quattrocento Sans" panose="020B0604020202020204" charset="0"/>
      <p:regular r:id="rId14"/>
      <p:bold r:id="rId15"/>
      <p:italic r:id="rId16"/>
      <p:boldItalic r:id="rId17"/>
    </p:embeddedFont>
    <p:embeddedFont>
      <p:font typeface="Josefin Slab SemiBold" panose="020B0604020202020204" charset="0"/>
      <p:bold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Montserrat Black" panose="020B0604020202020204" charset="0"/>
      <p:bold r:id="rId24"/>
      <p:boldItalic r:id="rId25"/>
    </p:embeddedFont>
    <p:embeddedFont>
      <p:font typeface="Noto Sans Symbols" panose="020B0604020202020204" charset="0"/>
      <p:regular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Staatliches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 ExtraBold" panose="020B0604020202020204" charset="0"/>
      <p:bold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ROoc/ZeKHJbG8pFcDZ/t5haPc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D07AE-098D-458B-8458-762A53818E9C}">
  <a:tblStyle styleId="{A77D07AE-098D-458B-8458-762A53818E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C5D0F-FA8E-42BD-A2A3-645B55869F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08" y="5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font" Target="fonts/font3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font" Target="fonts/font3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customschemas.google.com/relationships/presentationmetadata" Target="metadata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8117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5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7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3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7" name="Google Shape;1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64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2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9" name="Google Shape;1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6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8" name="Google Shape;1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8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25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3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13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3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21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3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83" name="Google Shape;183;p23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3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86" name="Google Shape;186;p23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" name="Google Shape;188;p23"/>
            <p:cNvPicPr preferRelativeResize="0"/>
            <p:nvPr/>
          </p:nvPicPr>
          <p:blipFill rotWithShape="1">
            <a:blip r:embed="rId3">
              <a:alphaModFix/>
            </a:blip>
            <a:srcRect t="39" b="28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4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191" name="Google Shape;191;p24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24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196" name="Google Shape;196;p24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9" name="Google Shape;199;p24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24"/>
          <p:cNvGrpSpPr/>
          <p:nvPr/>
        </p:nvGrpSpPr>
        <p:grpSpPr>
          <a:xfrm>
            <a:off x="-1461904" y="-365532"/>
            <a:ext cx="4517301" cy="5656681"/>
            <a:chOff x="-1461904" y="-365532"/>
            <a:chExt cx="4517301" cy="5656681"/>
          </a:xfrm>
        </p:grpSpPr>
        <p:grpSp>
          <p:nvGrpSpPr>
            <p:cNvPr id="202" name="Google Shape;202;p24"/>
            <p:cNvGrpSpPr/>
            <p:nvPr/>
          </p:nvGrpSpPr>
          <p:grpSpPr>
            <a:xfrm rot="-373055" flipH="1">
              <a:off x="-1188897" y="-165940"/>
              <a:ext cx="3971287" cy="5257164"/>
              <a:chOff x="3268325" y="3013975"/>
              <a:chExt cx="1443800" cy="1106200"/>
            </a:xfrm>
          </p:grpSpPr>
          <p:sp>
            <p:nvSpPr>
              <p:cNvPr id="203" name="Google Shape;203;p24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9" name="Google Shape;20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4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5"/>
          <p:cNvGrpSpPr/>
          <p:nvPr/>
        </p:nvGrpSpPr>
        <p:grpSpPr>
          <a:xfrm>
            <a:off x="7588037" y="-344128"/>
            <a:ext cx="1753419" cy="5824283"/>
            <a:chOff x="5883539" y="-344156"/>
            <a:chExt cx="3534407" cy="5824283"/>
          </a:xfrm>
        </p:grpSpPr>
        <p:sp>
          <p:nvSpPr>
            <p:cNvPr id="213" name="Google Shape;213;p2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25"/>
            <p:cNvGrpSpPr/>
            <p:nvPr/>
          </p:nvGrpSpPr>
          <p:grpSpPr>
            <a:xfrm flipH="1">
              <a:off x="6930509" y="-344156"/>
              <a:ext cx="2487438" cy="2254471"/>
              <a:chOff x="4895725" y="2485200"/>
              <a:chExt cx="464525" cy="744050"/>
            </a:xfrm>
          </p:grpSpPr>
          <p:sp>
            <p:nvSpPr>
              <p:cNvPr id="219" name="Google Shape;219;p2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8" name="Google Shape;248;p25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5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5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5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5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5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5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5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5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5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5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5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5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5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5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5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5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5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5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5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5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5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5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5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5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5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5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5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5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5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5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5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5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5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5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5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5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5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5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5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5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5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5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5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5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5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5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5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5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5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5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5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5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5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5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5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5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5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5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5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5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5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5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5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5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5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5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5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5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5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5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5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5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5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5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5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5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5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5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5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5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5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5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5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5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5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5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5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5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5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5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5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5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5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5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5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5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5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5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5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5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5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5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5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5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5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5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5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5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5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5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5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5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5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5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5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5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5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5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5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5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5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5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5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5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5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5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5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5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5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5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5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5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25"/>
          <p:cNvGrpSpPr/>
          <p:nvPr/>
        </p:nvGrpSpPr>
        <p:grpSpPr>
          <a:xfrm flipH="1">
            <a:off x="-1144866" y="1872219"/>
            <a:ext cx="3177349" cy="3271276"/>
            <a:chOff x="5723467" y="1953462"/>
            <a:chExt cx="3791132" cy="3271276"/>
          </a:xfrm>
        </p:grpSpPr>
        <p:sp>
          <p:nvSpPr>
            <p:cNvPr id="556" name="Google Shape;556;p25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5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5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5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5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5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5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5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5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5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5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5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5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5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5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5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5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5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5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5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5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5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5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5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5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5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5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5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5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5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5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5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5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5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5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5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5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5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5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5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5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5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5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5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5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5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5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6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6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1" name="Google Shape;781;p26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82" name="Google Shape;782;p26"/>
          <p:cNvGrpSpPr/>
          <p:nvPr/>
        </p:nvGrpSpPr>
        <p:grpSpPr>
          <a:xfrm>
            <a:off x="-665812" y="3431745"/>
            <a:ext cx="2280398" cy="2280569"/>
            <a:chOff x="-665812" y="3431745"/>
            <a:chExt cx="2280398" cy="2280569"/>
          </a:xfrm>
        </p:grpSpPr>
        <p:sp>
          <p:nvSpPr>
            <p:cNvPr id="783" name="Google Shape;783;p26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4" name="Google Shape;784;p26"/>
            <p:cNvGrpSpPr/>
            <p:nvPr/>
          </p:nvGrpSpPr>
          <p:grpSpPr>
            <a:xfrm rot="-5400000">
              <a:off x="-171876" y="3453684"/>
              <a:ext cx="1808401" cy="1764522"/>
              <a:chOff x="2024475" y="4433550"/>
              <a:chExt cx="623350" cy="608225"/>
            </a:xfrm>
          </p:grpSpPr>
          <p:sp>
            <p:nvSpPr>
              <p:cNvPr id="785" name="Google Shape;785;p26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6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6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6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6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6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6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6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6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6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6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6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6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6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6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6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6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6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6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6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6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6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6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6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6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6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6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6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6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6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6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6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6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6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6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6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6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6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6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6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6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26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6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6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6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6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6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6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6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6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6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6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6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6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6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6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6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6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6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6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6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6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6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6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6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6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6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6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6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6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6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6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6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6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6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6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6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6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6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6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6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6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6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6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6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6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6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6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6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6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6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6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6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6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6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6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6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6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6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6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6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6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6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6" name="Google Shape;1056;p26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" name="Google Shape;1057;p26"/>
          <p:cNvGrpSpPr/>
          <p:nvPr/>
        </p:nvGrpSpPr>
        <p:grpSpPr>
          <a:xfrm>
            <a:off x="6539446" y="-344139"/>
            <a:ext cx="2878067" cy="5824283"/>
            <a:chOff x="5883539" y="-344156"/>
            <a:chExt cx="3534407" cy="5824283"/>
          </a:xfrm>
        </p:grpSpPr>
        <p:sp>
          <p:nvSpPr>
            <p:cNvPr id="1058" name="Google Shape;1058;p2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3" name="Google Shape;1063;p26"/>
            <p:cNvGrpSpPr/>
            <p:nvPr/>
          </p:nvGrpSpPr>
          <p:grpSpPr>
            <a:xfrm flipH="1">
              <a:off x="6930509" y="-344156"/>
              <a:ext cx="2487438" cy="2254471"/>
              <a:chOff x="4895725" y="2485200"/>
              <a:chExt cx="464525" cy="744050"/>
            </a:xfrm>
          </p:grpSpPr>
          <p:sp>
            <p:nvSpPr>
              <p:cNvPr id="1064" name="Google Shape;1064;p2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3" name="Google Shape;1093;p26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094" name="Google Shape;1094;p26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25" name="Google Shape;25;p14"/>
          <p:cNvGrpSpPr/>
          <p:nvPr/>
        </p:nvGrpSpPr>
        <p:grpSpPr>
          <a:xfrm>
            <a:off x="-65294" y="2635223"/>
            <a:ext cx="4507249" cy="2851719"/>
            <a:chOff x="-65294" y="2635223"/>
            <a:chExt cx="4507249" cy="2851719"/>
          </a:xfrm>
        </p:grpSpPr>
        <p:sp>
          <p:nvSpPr>
            <p:cNvPr id="26" name="Google Shape;26;p14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" name="Google Shape;2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30;p14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31" name="Google Shape;31;p1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Google Shape;3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15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40" name="Google Shape;40;p15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41" name="Google Shape;41;p15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5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5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4" name="Google Shape;44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6"/>
          <p:cNvGrpSpPr/>
          <p:nvPr/>
        </p:nvGrpSpPr>
        <p:grpSpPr>
          <a:xfrm>
            <a:off x="-65294" y="2635223"/>
            <a:ext cx="4507249" cy="2851719"/>
            <a:chOff x="-65294" y="2635223"/>
            <a:chExt cx="4507249" cy="2851719"/>
          </a:xfrm>
        </p:grpSpPr>
        <p:sp>
          <p:nvSpPr>
            <p:cNvPr id="65" name="Google Shape;65;p1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" name="Google Shape;67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6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17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74" name="Google Shape;74;p17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5345050" y="-1560061"/>
            <a:ext cx="4971031" cy="3954110"/>
            <a:chOff x="5345050" y="-1560061"/>
            <a:chExt cx="4971031" cy="3954110"/>
          </a:xfrm>
        </p:grpSpPr>
        <p:sp>
          <p:nvSpPr>
            <p:cNvPr id="78" name="Google Shape;78;p17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" name="Google Shape;80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7"/>
          <p:cNvGrpSpPr/>
          <p:nvPr/>
        </p:nvGrpSpPr>
        <p:grpSpPr>
          <a:xfrm>
            <a:off x="-601608" y="3343275"/>
            <a:ext cx="3894254" cy="3108288"/>
            <a:chOff x="-601608" y="3343275"/>
            <a:chExt cx="3894254" cy="3108288"/>
          </a:xfrm>
        </p:grpSpPr>
        <p:sp>
          <p:nvSpPr>
            <p:cNvPr id="82" name="Google Shape;82;p17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6820200" y="-775628"/>
            <a:ext cx="2733576" cy="1948492"/>
            <a:chOff x="6820200" y="-775628"/>
            <a:chExt cx="2733576" cy="1948492"/>
          </a:xfrm>
        </p:grpSpPr>
        <p:pic>
          <p:nvPicPr>
            <p:cNvPr id="88" name="Google Shape;88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8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90" name="Google Shape;90;p18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8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8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8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Google Shape;94;p18"/>
          <p:cNvGrpSpPr/>
          <p:nvPr/>
        </p:nvGrpSpPr>
        <p:grpSpPr>
          <a:xfrm>
            <a:off x="-124851" y="3209926"/>
            <a:ext cx="2622160" cy="2514600"/>
            <a:chOff x="-124851" y="3209926"/>
            <a:chExt cx="2622160" cy="2514600"/>
          </a:xfrm>
        </p:grpSpPr>
        <p:grpSp>
          <p:nvGrpSpPr>
            <p:cNvPr id="95" name="Google Shape;95;p18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96" name="Google Shape;96;p18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" name="Google Shape;9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4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20"/>
          <p:cNvGrpSpPr/>
          <p:nvPr/>
        </p:nvGrpSpPr>
        <p:grpSpPr>
          <a:xfrm>
            <a:off x="-40222" y="-142013"/>
            <a:ext cx="1291147" cy="2218459"/>
            <a:chOff x="4895725" y="2485200"/>
            <a:chExt cx="464525" cy="744050"/>
          </a:xfrm>
        </p:grpSpPr>
        <p:sp>
          <p:nvSpPr>
            <p:cNvPr id="121" name="Google Shape;121;p20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0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0"/>
          <p:cNvGrpSpPr/>
          <p:nvPr/>
        </p:nvGrpSpPr>
        <p:grpSpPr>
          <a:xfrm>
            <a:off x="6290393" y="4651784"/>
            <a:ext cx="3005329" cy="548186"/>
            <a:chOff x="6290110" y="4651689"/>
            <a:chExt cx="2765556" cy="548186"/>
          </a:xfrm>
        </p:grpSpPr>
        <p:sp>
          <p:nvSpPr>
            <p:cNvPr id="152" name="Google Shape;152;p20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"/>
          <p:cNvSpPr/>
          <p:nvPr/>
        </p:nvSpPr>
        <p:spPr>
          <a:xfrm>
            <a:off x="753417" y="2475426"/>
            <a:ext cx="2432545" cy="303068"/>
          </a:xfrm>
          <a:prstGeom prst="rect">
            <a:avLst/>
          </a:prstGeom>
          <a:solidFill>
            <a:srgbClr val="FFE5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"/>
          <p:cNvSpPr/>
          <p:nvPr/>
        </p:nvSpPr>
        <p:spPr>
          <a:xfrm>
            <a:off x="753418" y="1976387"/>
            <a:ext cx="2750179" cy="310597"/>
          </a:xfrm>
          <a:prstGeom prst="rect">
            <a:avLst/>
          </a:prstGeom>
          <a:solidFill>
            <a:srgbClr val="FFE5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"/>
          <p:cNvSpPr/>
          <p:nvPr/>
        </p:nvSpPr>
        <p:spPr>
          <a:xfrm>
            <a:off x="753418" y="1518824"/>
            <a:ext cx="2596173" cy="326018"/>
          </a:xfrm>
          <a:prstGeom prst="rect">
            <a:avLst/>
          </a:prstGeom>
          <a:solidFill>
            <a:srgbClr val="FFE5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"/>
          <p:cNvSpPr txBox="1">
            <a:spLocks noGrp="1"/>
          </p:cNvSpPr>
          <p:nvPr>
            <p:ph type="ctrTitle"/>
          </p:nvPr>
        </p:nvSpPr>
        <p:spPr>
          <a:xfrm>
            <a:off x="606400" y="1233275"/>
            <a:ext cx="4724400" cy="164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/>
              <a:t>PENGANTAR KUNJUNGAN LAPANGAN</a:t>
            </a:r>
            <a:endParaRPr sz="3200"/>
          </a:p>
        </p:txBody>
      </p:sp>
      <p:sp>
        <p:nvSpPr>
          <p:cNvPr id="1105" name="Google Shape;1105;p1"/>
          <p:cNvSpPr txBox="1">
            <a:spLocks noGrp="1"/>
          </p:cNvSpPr>
          <p:nvPr>
            <p:ph type="subTitle" idx="1"/>
          </p:nvPr>
        </p:nvSpPr>
        <p:spPr>
          <a:xfrm>
            <a:off x="606400" y="3063240"/>
            <a:ext cx="3660900" cy="48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Disampaikan</a:t>
            </a:r>
            <a:r>
              <a:rPr lang="en-US" sz="11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Oleh</a:t>
            </a:r>
            <a:r>
              <a:rPr lang="en-US" sz="11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Sekretariat</a:t>
            </a:r>
            <a:r>
              <a:rPr lang="en-US" b="1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Pokja</a:t>
            </a:r>
            <a:r>
              <a:rPr lang="en-US" b="1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PPAS </a:t>
            </a:r>
            <a:r>
              <a:rPr lang="en-US" b="1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Nasional</a:t>
            </a:r>
            <a:endParaRPr b="1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Kementerian</a:t>
            </a:r>
            <a:r>
              <a:rPr lang="en-US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PPN/</a:t>
            </a:r>
            <a:r>
              <a:rPr lang="en-US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Bappenas</a:t>
            </a:r>
            <a:endParaRPr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-ID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</a:t>
            </a:r>
            <a:r>
              <a:rPr lang="en-US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Oktober</a:t>
            </a:r>
            <a:r>
              <a:rPr lang="en-US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2021</a:t>
            </a:r>
            <a:endParaRPr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06" name="Google Shape;110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00" y="281041"/>
            <a:ext cx="717550" cy="76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099" y="343773"/>
            <a:ext cx="859372" cy="5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0908" y="1300928"/>
            <a:ext cx="4859174" cy="4902851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113" name="Google Shape;1113;p2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114" name="Google Shape;1114;p2"/>
          <p:cNvSpPr txBox="1">
            <a:spLocks noGrp="1"/>
          </p:cNvSpPr>
          <p:nvPr>
            <p:ph type="subTitle" idx="4294967295"/>
          </p:nvPr>
        </p:nvSpPr>
        <p:spPr>
          <a:xfrm>
            <a:off x="1392714" y="3527976"/>
            <a:ext cx="2743200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Distribusi Grup dan Tour Guide</a:t>
            </a:r>
            <a:endParaRPr sz="1200" b="0" i="0" u="none" strike="noStrike" cap="none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5" name="Google Shape;1115;p2"/>
          <p:cNvSpPr txBox="1">
            <a:spLocks noGrp="1"/>
          </p:cNvSpPr>
          <p:nvPr>
            <p:ph type="title"/>
          </p:nvPr>
        </p:nvSpPr>
        <p:spPr>
          <a:xfrm>
            <a:off x="2875787" y="365746"/>
            <a:ext cx="346755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POIN-POIN INFORMASI</a:t>
            </a:r>
            <a:endParaRPr sz="2000"/>
          </a:p>
        </p:txBody>
      </p:sp>
      <p:sp>
        <p:nvSpPr>
          <p:cNvPr id="1116" name="Google Shape;1116;p2"/>
          <p:cNvSpPr txBox="1">
            <a:spLocks noGrp="1"/>
          </p:cNvSpPr>
          <p:nvPr>
            <p:ph type="subTitle" idx="4294967295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</a:pPr>
            <a:r>
              <a:rPr lang="en-US"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Objek dan Alur Kunjungan  </a:t>
            </a:r>
            <a:endParaRPr sz="1200" b="0" i="0" u="none" strike="noStrike" cap="none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2"/>
          <p:cNvSpPr txBox="1">
            <a:spLocks noGrp="1"/>
          </p:cNvSpPr>
          <p:nvPr>
            <p:ph type="subTitle" idx="4294967295"/>
          </p:nvPr>
        </p:nvSpPr>
        <p:spPr>
          <a:xfrm>
            <a:off x="1824160" y="1476958"/>
            <a:ext cx="30222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</a:pPr>
            <a:r>
              <a:rPr lang="en-US" sz="12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Rute dan Lokasi Kunjungan Hari 1 dan 2 </a:t>
            </a:r>
            <a:endParaRPr sz="1200" b="0" i="0" u="none" strike="noStrike" cap="none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18" name="Google Shape;1118;p2"/>
          <p:cNvGrpSpPr/>
          <p:nvPr/>
        </p:nvGrpSpPr>
        <p:grpSpPr>
          <a:xfrm rot="1476395">
            <a:off x="5193496" y="1525742"/>
            <a:ext cx="757160" cy="681988"/>
            <a:chOff x="5616369" y="1673946"/>
            <a:chExt cx="1138982" cy="1025902"/>
          </a:xfrm>
        </p:grpSpPr>
        <p:sp>
          <p:nvSpPr>
            <p:cNvPr id="1119" name="Google Shape;1119;p2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1" name="Google Shape;1121;p2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122" name="Google Shape;1122;p2"/>
          <p:cNvCxnSpPr/>
          <p:nvPr/>
        </p:nvCxnSpPr>
        <p:spPr>
          <a:xfrm rot="10800000" flipH="1">
            <a:off x="4895725" y="3279461"/>
            <a:ext cx="3189900" cy="62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123" name="Google Shape;1123;p2"/>
          <p:cNvGrpSpPr/>
          <p:nvPr/>
        </p:nvGrpSpPr>
        <p:grpSpPr>
          <a:xfrm rot="1476395">
            <a:off x="4662721" y="2515997"/>
            <a:ext cx="757160" cy="681988"/>
            <a:chOff x="5616369" y="1673946"/>
            <a:chExt cx="1138982" cy="1025902"/>
          </a:xfrm>
        </p:grpSpPr>
        <p:sp>
          <p:nvSpPr>
            <p:cNvPr id="1124" name="Google Shape;1124;p2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2"/>
          <p:cNvGrpSpPr/>
          <p:nvPr/>
        </p:nvGrpSpPr>
        <p:grpSpPr>
          <a:xfrm rot="1476395">
            <a:off x="4501771" y="3535862"/>
            <a:ext cx="757160" cy="681988"/>
            <a:chOff x="5616369" y="1673946"/>
            <a:chExt cx="1138982" cy="1025902"/>
          </a:xfrm>
        </p:grpSpPr>
        <p:sp>
          <p:nvSpPr>
            <p:cNvPr id="1127" name="Google Shape;1127;p2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2"/>
          <p:cNvSpPr txBox="1">
            <a:spLocks noGrp="1"/>
          </p:cNvSpPr>
          <p:nvPr>
            <p:ph type="title" idx="4294967295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0" name="Google Shape;1130;p2"/>
          <p:cNvSpPr txBox="1">
            <a:spLocks noGrp="1"/>
          </p:cNvSpPr>
          <p:nvPr>
            <p:ph type="title" idx="4294967295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2"/>
          <p:cNvSpPr txBox="1">
            <a:spLocks noGrp="1"/>
          </p:cNvSpPr>
          <p:nvPr>
            <p:ph type="title" idx="4294967295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2" name="Google Shape;1132;p2"/>
          <p:cNvSpPr txBox="1">
            <a:spLocks noGrp="1"/>
          </p:cNvSpPr>
          <p:nvPr>
            <p:ph type="ctrTitle" idx="4294967295"/>
          </p:nvPr>
        </p:nvSpPr>
        <p:spPr>
          <a:xfrm>
            <a:off x="1930695" y="1573086"/>
            <a:ext cx="2921359" cy="31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</a:pPr>
            <a:r>
              <a:rPr lang="en-US" sz="16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INFORMASI UMUM</a:t>
            </a:r>
            <a:endParaRPr sz="1600" b="0" i="0" u="none" strike="noStrike" cap="none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3" name="Google Shape;1133;p2"/>
          <p:cNvSpPr txBox="1">
            <a:spLocks noGrp="1"/>
          </p:cNvSpPr>
          <p:nvPr>
            <p:ph type="ctrTitle" idx="4294967295"/>
          </p:nvPr>
        </p:nvSpPr>
        <p:spPr>
          <a:xfrm>
            <a:off x="2042478" y="2567441"/>
            <a:ext cx="2249558" cy="2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</a:pPr>
            <a:r>
              <a:rPr lang="en-US" sz="16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ALUR KEGIATAN</a:t>
            </a:r>
            <a:endParaRPr sz="1600" b="0" i="0" u="none" strike="noStrike" cap="none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4" name="Google Shape;1134;p2"/>
          <p:cNvSpPr txBox="1">
            <a:spLocks noGrp="1"/>
          </p:cNvSpPr>
          <p:nvPr>
            <p:ph type="ctrTitle" idx="4294967295"/>
          </p:nvPr>
        </p:nvSpPr>
        <p:spPr>
          <a:xfrm>
            <a:off x="1824160" y="3478154"/>
            <a:ext cx="2311754" cy="24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</a:pPr>
            <a:r>
              <a:rPr lang="en-US" sz="16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GRUP KEGIATAN</a:t>
            </a:r>
            <a:endParaRPr sz="1600" b="0" i="0" u="none" strike="noStrike" cap="none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5" name="Google Shape;1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168" y="215259"/>
            <a:ext cx="589546" cy="4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525" y="172218"/>
            <a:ext cx="577338" cy="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"/>
          <p:cNvSpPr txBox="1">
            <a:spLocks noGrp="1"/>
          </p:cNvSpPr>
          <p:nvPr>
            <p:ph type="title"/>
          </p:nvPr>
        </p:nvSpPr>
        <p:spPr>
          <a:xfrm>
            <a:off x="1010652" y="517984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PESERTA KUNJUNGAN LAPANGAN</a:t>
            </a:r>
            <a:endParaRPr sz="20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142" name="Google Shape;1142;p3"/>
          <p:cNvGraphicFramePr/>
          <p:nvPr>
            <p:extLst>
              <p:ext uri="{D42A27DB-BD31-4B8C-83A1-F6EECF244321}">
                <p14:modId xmlns:p14="http://schemas.microsoft.com/office/powerpoint/2010/main" val="3615846032"/>
              </p:ext>
            </p:extLst>
          </p:nvPr>
        </p:nvGraphicFramePr>
        <p:xfrm>
          <a:off x="1114960" y="1191014"/>
          <a:ext cx="5721350" cy="2910840"/>
        </p:xfrm>
        <a:graphic>
          <a:graphicData uri="http://schemas.openxmlformats.org/drawingml/2006/table">
            <a:tbl>
              <a:tblPr firstRow="1" firstCol="1" bandRow="1">
                <a:noFill/>
                <a:tableStyleId>{A77D07AE-098D-458B-8458-762A53818E9C}</a:tableStyleId>
              </a:tblPr>
              <a:tblGrid>
                <a:gridCol w="286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 smtClean="0"/>
                        <a:t>O</a:t>
                      </a:r>
                      <a:r>
                        <a:rPr lang="id-ID" sz="1100" b="1" u="none" strike="noStrike" cap="none" dirty="0" smtClean="0"/>
                        <a:t>nline</a:t>
                      </a:r>
                      <a:r>
                        <a:rPr lang="en-US" sz="1100" b="1" u="none" strike="noStrike" cap="none" dirty="0" smtClean="0"/>
                        <a:t> </a:t>
                      </a:r>
                      <a:r>
                        <a:rPr lang="en-US" sz="1100" b="1" u="none" strike="noStrike" cap="none" dirty="0"/>
                        <a:t>- </a:t>
                      </a:r>
                      <a:r>
                        <a:rPr lang="en-US" sz="1100" b="1" u="none" strike="noStrike" cap="none" dirty="0" err="1"/>
                        <a:t>Gelombang</a:t>
                      </a:r>
                      <a:r>
                        <a:rPr lang="en-US" sz="1100" b="1" u="none" strike="noStrike" cap="none" dirty="0"/>
                        <a:t> 1</a:t>
                      </a:r>
                      <a:endParaRPr sz="1600" b="1" u="none" strike="noStrike" cap="none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68575" marR="68575" marT="0" marB="0">
                    <a:solidFill>
                      <a:srgbClr val="FFE5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 smtClean="0"/>
                        <a:t>O</a:t>
                      </a:r>
                      <a:r>
                        <a:rPr lang="id-ID" sz="1100" b="1" u="none" strike="noStrike" cap="none" dirty="0" smtClean="0"/>
                        <a:t>ff</a:t>
                      </a:r>
                      <a:r>
                        <a:rPr lang="en-US" sz="1100" b="1" u="none" strike="noStrike" cap="none" dirty="0" smtClean="0"/>
                        <a:t>line </a:t>
                      </a:r>
                      <a:r>
                        <a:rPr lang="en-US" sz="1100" b="1" u="none" strike="noStrike" cap="none" dirty="0"/>
                        <a:t>- </a:t>
                      </a:r>
                      <a:r>
                        <a:rPr lang="en-US" sz="1100" b="1" u="none" strike="noStrike" cap="none" dirty="0" err="1"/>
                        <a:t>Gelombang</a:t>
                      </a:r>
                      <a:r>
                        <a:rPr lang="en-US" sz="1100" b="1" u="none" strike="noStrike" cap="none" dirty="0"/>
                        <a:t> 2</a:t>
                      </a:r>
                      <a:endParaRPr sz="1600" b="1" u="none" strike="noStrike" cap="none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68575" marR="68575" marT="0" marB="0">
                    <a:solidFill>
                      <a:srgbClr val="FF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0650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Bali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Nusa Tenggara Barat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Nusa Tenggara </a:t>
                      </a:r>
                      <a:r>
                        <a:rPr lang="en-US" sz="1000" u="none" strike="noStrike" cap="none" dirty="0" err="1"/>
                        <a:t>Timur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Kalimantan Barat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Kalimantan Utara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Kalimantan Tengah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Kalimantan Selatan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Kalimantan </a:t>
                      </a:r>
                      <a:r>
                        <a:rPr lang="en-US" sz="1000" u="none" strike="noStrike" cap="none" dirty="0" err="1"/>
                        <a:t>Timur</a:t>
                      </a:r>
                      <a:r>
                        <a:rPr lang="en-US" sz="1000" u="none" strike="noStrike" cap="none" dirty="0"/>
                        <a:t> 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Sulawesi Utara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Sulawesi Tengah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Sulawesi Selatan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Sulawesi Tenggara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Gorontalo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Sulawesi Barat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Maluku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Maluku Utara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Papua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Papua Barat</a:t>
                      </a:r>
                      <a:endParaRPr sz="1200" u="none" strike="noStrike" cap="none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Aceh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Sumatera Utara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Sumatera Barat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Riau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Jambi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Lampung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Kepulauan</a:t>
                      </a:r>
                      <a:r>
                        <a:rPr lang="en-US" sz="1000" u="none" strike="noStrike" cap="none" dirty="0"/>
                        <a:t> Riau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Bengkulu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Bangka Belitung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Sumatera Selatan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DKI Jakarta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Jawa</a:t>
                      </a:r>
                      <a:r>
                        <a:rPr lang="en-US" sz="1000" u="none" strike="noStrike" cap="none" dirty="0"/>
                        <a:t> Barat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DIY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Jawa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Timur</a:t>
                      </a:r>
                      <a:endParaRPr sz="12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en-US" sz="1000" u="none" strike="noStrike" cap="none" dirty="0" err="1"/>
                        <a:t>Provinsi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Banten</a:t>
                      </a:r>
                      <a:endParaRPr sz="1200" u="none" strike="noStrike" cap="none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43" name="Google Shape;114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43" y="116867"/>
            <a:ext cx="589546" cy="4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3826"/>
            <a:ext cx="577338" cy="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76" y="564158"/>
            <a:ext cx="3206635" cy="4083813"/>
          </a:xfrm>
          <a:prstGeom prst="rect">
            <a:avLst/>
          </a:prstGeom>
        </p:spPr>
      </p:pic>
      <p:sp>
        <p:nvSpPr>
          <p:cNvPr id="1149" name="Google Shape;1149;p4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4"/>
          <p:cNvSpPr txBox="1">
            <a:spLocks noGrp="1"/>
          </p:cNvSpPr>
          <p:nvPr>
            <p:ph type="title"/>
          </p:nvPr>
        </p:nvSpPr>
        <p:spPr>
          <a:xfrm>
            <a:off x="1057383" y="926659"/>
            <a:ext cx="330734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RUTE HARI-1</a:t>
            </a:r>
            <a:br>
              <a:rPr lang="en-US" sz="2000" dirty="0"/>
            </a:b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Senin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id-ID" sz="16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25</a:t>
            </a:r>
            <a:r>
              <a:rPr lang="en-US" sz="16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Oktober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2021</a:t>
            </a:r>
            <a:endParaRPr sz="1600" dirty="0">
              <a:solidFill>
                <a:srgbClr val="2012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51" name="Google Shape;115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643" y="116867"/>
            <a:ext cx="589546" cy="4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73826"/>
            <a:ext cx="577338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4"/>
          <p:cNvSpPr txBox="1"/>
          <p:nvPr/>
        </p:nvSpPr>
        <p:spPr>
          <a:xfrm>
            <a:off x="920006" y="1729833"/>
            <a:ext cx="3307348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</a:pPr>
            <a:r>
              <a:rPr lang="en-US" sz="1200" b="1" i="0" u="none" strike="noStrike" cap="none" dirty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Hotel </a:t>
            </a:r>
            <a:r>
              <a:rPr lang="id-ID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Grand Candi Semarang</a:t>
            </a:r>
            <a:r>
              <a:rPr lang="en-US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</a:t>
            </a:r>
            <a:r>
              <a:rPr lang="en-US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-ID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Kel. Magelang, Kec. Magelang Tengah, Kota Magelang (Transit Karesidenan Kota Magelang)</a:t>
            </a:r>
            <a:endParaRPr dirty="0"/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jam 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menit</a:t>
            </a:r>
            <a:endParaRPr lang="en-US" sz="1200" b="0" i="1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1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>
              <a:buClr>
                <a:srgbClr val="434343"/>
              </a:buClr>
              <a:buSzPts val="1200"/>
              <a:buFont typeface="Josefin Slab SemiBold"/>
              <a:buChar char="●"/>
            </a:pPr>
            <a:r>
              <a:rPr lang="id-ID" sz="1200" b="1" dirty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Kel. Magelang, Kec. Magelang Tengah, Kota Magelang </a:t>
            </a:r>
            <a:r>
              <a:rPr lang="en-US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</a:t>
            </a:r>
            <a:r>
              <a:rPr lang="en-US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 K</a:t>
            </a:r>
            <a:r>
              <a:rPr lang="id-ID" sz="1200" b="1" i="0" u="none" strike="noStrike" cap="none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SPN Borobudur</a:t>
            </a:r>
            <a:endParaRPr dirty="0"/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menit</a:t>
            </a:r>
            <a:endParaRPr sz="1200" b="0" i="1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0" u="none" strike="noStrike" cap="none" dirty="0" smtClean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>
              <a:buClr>
                <a:srgbClr val="434343"/>
              </a:buClr>
              <a:buSzPts val="1200"/>
              <a:buFont typeface="Josefin Slab SemiBold"/>
              <a:buChar char="●"/>
            </a:pPr>
            <a:r>
              <a:rPr lang="id-ID" sz="1200" b="1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Lato"/>
              </a:rPr>
              <a:t>KSPN Borobudur </a:t>
            </a:r>
            <a:r>
              <a:rPr lang="id-ID" sz="1200" b="1" dirty="0" smtClean="0">
                <a:solidFill>
                  <a:srgbClr val="2C196E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 Hotel Grand Candi Semarang</a:t>
            </a:r>
            <a:endParaRPr lang="id-ID" sz="1200" dirty="0"/>
          </a:p>
          <a:p>
            <a:pPr marL="449263" lvl="0">
              <a:buClr>
                <a:srgbClr val="434343"/>
              </a:buClr>
              <a:buSzPts val="1200"/>
            </a:pPr>
            <a:r>
              <a:rPr lang="id-ID" sz="1200" i="1" dirty="0">
                <a:latin typeface="Lato"/>
                <a:ea typeface="Lato"/>
                <a:cs typeface="Lato"/>
                <a:sym typeface="Lato"/>
              </a:rPr>
              <a:t>Estimasi Waktu: </a:t>
            </a:r>
            <a:r>
              <a:rPr lang="id-ID" sz="1200" i="1" dirty="0" smtClean="0">
                <a:latin typeface="Lato"/>
                <a:ea typeface="Lato"/>
                <a:cs typeface="Lato"/>
                <a:sym typeface="Lato"/>
              </a:rPr>
              <a:t>1 jam 30 </a:t>
            </a:r>
            <a:r>
              <a:rPr lang="id-ID" sz="1200" i="1" dirty="0">
                <a:latin typeface="Lato"/>
                <a:ea typeface="Lato"/>
                <a:cs typeface="Lato"/>
                <a:sym typeface="Lato"/>
              </a:rPr>
              <a:t>menit</a:t>
            </a:r>
          </a:p>
          <a:p>
            <a:pPr marL="4572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0" u="none" strike="noStrike" cap="none" dirty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5" name="Google Shape;1155;p4"/>
          <p:cNvSpPr/>
          <p:nvPr/>
        </p:nvSpPr>
        <p:spPr>
          <a:xfrm flipH="1">
            <a:off x="7004746" y="663854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4"/>
          <p:cNvSpPr/>
          <p:nvPr/>
        </p:nvSpPr>
        <p:spPr>
          <a:xfrm flipH="1">
            <a:off x="5808406" y="323018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4"/>
          <p:cNvSpPr/>
          <p:nvPr/>
        </p:nvSpPr>
        <p:spPr>
          <a:xfrm flipH="1">
            <a:off x="5847028" y="398183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4"/>
          <p:cNvSpPr txBox="1"/>
          <p:nvPr/>
        </p:nvSpPr>
        <p:spPr>
          <a:xfrm>
            <a:off x="6911465" y="1000954"/>
            <a:ext cx="543739" cy="200055"/>
          </a:xfrm>
          <a:prstGeom prst="rect">
            <a:avLst/>
          </a:prstGeom>
          <a:solidFill>
            <a:srgbClr val="FFF4C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Lokasi 1</a:t>
            </a: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4"/>
          <p:cNvSpPr txBox="1"/>
          <p:nvPr/>
        </p:nvSpPr>
        <p:spPr>
          <a:xfrm>
            <a:off x="6013785" y="3418107"/>
            <a:ext cx="543739" cy="200055"/>
          </a:xfrm>
          <a:prstGeom prst="rect">
            <a:avLst/>
          </a:prstGeom>
          <a:solidFill>
            <a:srgbClr val="FFF4C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Lokasi 2</a:t>
            </a: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4"/>
          <p:cNvSpPr txBox="1"/>
          <p:nvPr/>
        </p:nvSpPr>
        <p:spPr>
          <a:xfrm>
            <a:off x="6099300" y="4212818"/>
            <a:ext cx="543739" cy="200055"/>
          </a:xfrm>
          <a:prstGeom prst="rect">
            <a:avLst/>
          </a:prstGeom>
          <a:solidFill>
            <a:srgbClr val="FFF4C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Lokasi 3</a:t>
            </a: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5"/>
          <p:cNvSpPr txBox="1">
            <a:spLocks noGrp="1"/>
          </p:cNvSpPr>
          <p:nvPr>
            <p:ph type="title"/>
          </p:nvPr>
        </p:nvSpPr>
        <p:spPr>
          <a:xfrm>
            <a:off x="530031" y="1231459"/>
            <a:ext cx="330734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RUTE HARI-2</a:t>
            </a:r>
            <a:br>
              <a:rPr lang="en-US" sz="2000" dirty="0"/>
            </a:b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Selasa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id-ID" sz="16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26</a:t>
            </a:r>
            <a:r>
              <a:rPr lang="en-US" sz="16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Oktober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2021</a:t>
            </a:r>
            <a:endParaRPr sz="1600" dirty="0">
              <a:solidFill>
                <a:srgbClr val="2012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8" name="Google Shape;11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43" y="116867"/>
            <a:ext cx="589546" cy="4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3826"/>
            <a:ext cx="577338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5"/>
          <p:cNvSpPr txBox="1"/>
          <p:nvPr/>
        </p:nvSpPr>
        <p:spPr>
          <a:xfrm>
            <a:off x="770341" y="2064978"/>
            <a:ext cx="3067038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</a:pPr>
            <a:r>
              <a:rPr lang="en-US" sz="1200" b="1" i="0" u="none" strike="noStrike" cap="none" dirty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Hotel </a:t>
            </a:r>
            <a:r>
              <a:rPr lang="id-ID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Grand Candi Semarang</a:t>
            </a:r>
            <a:r>
              <a:rPr lang="en-US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</a:t>
            </a:r>
            <a:r>
              <a:rPr lang="en-US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-ID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Desa Kedungcino, Kec. Jepara, Kab. Jepara</a:t>
            </a:r>
            <a:endParaRPr sz="1200" b="1" i="0" u="none" strike="noStrike" cap="none" dirty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jam 30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menit</a:t>
            </a:r>
            <a:endParaRPr lang="en-US" sz="1200" b="0" i="1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1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17500">
              <a:buClr>
                <a:srgbClr val="434343"/>
              </a:buClr>
              <a:buSzPts val="1200"/>
              <a:buFont typeface="Josefin Slab SemiBold"/>
              <a:buChar char="●"/>
            </a:pPr>
            <a:r>
              <a:rPr lang="id-ID" sz="1200" b="1" dirty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Desa Kedungcino, Kec. Jepara, Kab. </a:t>
            </a:r>
            <a:r>
              <a:rPr lang="id-ID" sz="1200" b="1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Jepara</a:t>
            </a:r>
            <a:r>
              <a:rPr lang="en-US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>
                <a:solidFill>
                  <a:srgbClr val="20124D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</a:t>
            </a:r>
            <a:r>
              <a:rPr lang="en-US" sz="1200" b="1" i="0" u="none" strike="noStrike" cap="none" dirty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Hotel </a:t>
            </a:r>
            <a:r>
              <a:rPr lang="id-ID" sz="1200" b="1" i="0" u="none" strike="noStrike" cap="none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Grand Candi Semarang</a:t>
            </a:r>
          </a:p>
          <a:p>
            <a:pPr marL="139700">
              <a:buClr>
                <a:srgbClr val="434343"/>
              </a:buClr>
              <a:buSzPts val="1200"/>
            </a:pPr>
            <a:r>
              <a:rPr lang="id-ID" sz="1200" b="1" dirty="0" smtClean="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b="0" i="1" u="none" strike="noStrike" cap="none" dirty="0" err="1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Estimasi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jam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30 menit</a:t>
            </a:r>
            <a:endParaRPr dirty="0"/>
          </a:p>
          <a:p>
            <a:pPr marL="4572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0" u="none" strike="noStrike" cap="none" dirty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1" u="none" strike="noStrike" cap="none" dirty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None/>
            </a:pPr>
            <a:endParaRPr sz="1200" b="0" i="0" u="none" strike="noStrike" cap="none" dirty="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9582" y="1300039"/>
            <a:ext cx="3494130" cy="2613609"/>
            <a:chOff x="5876382" y="1231459"/>
            <a:chExt cx="3494130" cy="26136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382" y="1231459"/>
              <a:ext cx="3494130" cy="2613609"/>
            </a:xfrm>
            <a:prstGeom prst="rect">
              <a:avLst/>
            </a:prstGeom>
          </p:spPr>
        </p:pic>
        <p:sp>
          <p:nvSpPr>
            <p:cNvPr id="15" name="Google Shape;1173;p5"/>
            <p:cNvSpPr/>
            <p:nvPr/>
          </p:nvSpPr>
          <p:spPr>
            <a:xfrm flipH="1">
              <a:off x="6614145" y="3252143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4;p5"/>
            <p:cNvSpPr txBox="1"/>
            <p:nvPr/>
          </p:nvSpPr>
          <p:spPr>
            <a:xfrm>
              <a:off x="6614145" y="3514948"/>
              <a:ext cx="543739" cy="200055"/>
            </a:xfrm>
            <a:prstGeom prst="rect">
              <a:avLst/>
            </a:prstGeom>
            <a:solidFill>
              <a:srgbClr val="FFF4C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Lokasi</a:t>
              </a:r>
              <a:r>
                <a:rPr lang="en-US" sz="7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1</a:t>
              </a:r>
              <a:endParaRPr sz="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72;p5"/>
            <p:cNvSpPr/>
            <p:nvPr/>
          </p:nvSpPr>
          <p:spPr>
            <a:xfrm flipH="1">
              <a:off x="7659433" y="1304556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75;p5"/>
            <p:cNvSpPr txBox="1"/>
            <p:nvPr/>
          </p:nvSpPr>
          <p:spPr>
            <a:xfrm>
              <a:off x="7788658" y="1540430"/>
              <a:ext cx="543739" cy="200055"/>
            </a:xfrm>
            <a:prstGeom prst="rect">
              <a:avLst/>
            </a:prstGeom>
            <a:solidFill>
              <a:srgbClr val="FFF4C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Lokasi 2</a:t>
              </a: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"/>
          <p:cNvSpPr txBox="1">
            <a:spLocks noGrp="1"/>
          </p:cNvSpPr>
          <p:nvPr>
            <p:ph type="title"/>
          </p:nvPr>
        </p:nvSpPr>
        <p:spPr>
          <a:xfrm>
            <a:off x="156969" y="814010"/>
            <a:ext cx="19964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PROFIL LOKASI</a:t>
            </a:r>
            <a:br>
              <a:rPr lang="en-US" sz="2000"/>
            </a:br>
            <a:r>
              <a:rPr lang="en-US" sz="2000"/>
              <a:t>KUNJUNGAN</a:t>
            </a:r>
            <a:endParaRPr sz="2000"/>
          </a:p>
        </p:txBody>
      </p:sp>
      <p:pic>
        <p:nvPicPr>
          <p:cNvPr id="1182" name="Google Shape;118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43" y="116867"/>
            <a:ext cx="589546" cy="4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3826"/>
            <a:ext cx="577338" cy="57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6"/>
          <p:cNvCxnSpPr/>
          <p:nvPr/>
        </p:nvCxnSpPr>
        <p:spPr>
          <a:xfrm rot="10800000" flipH="1">
            <a:off x="288669" y="1921933"/>
            <a:ext cx="1319998" cy="16934"/>
          </a:xfrm>
          <a:prstGeom prst="straightConnector1">
            <a:avLst/>
          </a:prstGeom>
          <a:noFill/>
          <a:ln w="9525" cap="flat" cmpd="sng">
            <a:solidFill>
              <a:srgbClr val="FBBD0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08709"/>
              </p:ext>
            </p:extLst>
          </p:nvPr>
        </p:nvGraphicFramePr>
        <p:xfrm>
          <a:off x="2165685" y="116867"/>
          <a:ext cx="6718433" cy="4792017"/>
        </p:xfrm>
        <a:graphic>
          <a:graphicData uri="http://schemas.openxmlformats.org/drawingml/2006/table">
            <a:tbl>
              <a:tblPr firstRow="1" firstCol="1" bandRow="1"/>
              <a:tblGrid>
                <a:gridCol w="265152"/>
                <a:gridCol w="1597793"/>
                <a:gridCol w="2468423"/>
                <a:gridCol w="2387065"/>
              </a:tblGrid>
              <a:tr h="16182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 b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Aspek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Lokasi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313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Kabupaten</a:t>
                      </a: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Jepara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 b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Kota Magelang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376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Lokasi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RT 6 RW 2, Desa Kedungcino, Kecamatan Jepara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Kelurahan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Magelang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Kecamatan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Magelang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Tengah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46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Kelompok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Penerima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Manfaat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Penghuni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Rusunawa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Jepara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Komunitas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Seguyub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Rusunawa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182563" lvl="0" indent="-182563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Profesi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swasta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buruh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harian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lepas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nelayan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563" lvl="0" indent="-182563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Penghuni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Rumah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Susun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Rumah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Khusus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182563" lvl="0" indent="-182563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Profesi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swasta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pedagang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buruh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harian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lepas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8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Jumlah Unit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 unit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 unit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Penyediaan lahan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8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Luas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8.962 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1.406 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Metode Penyediaan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fasilitasi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pembiayaan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mikro housing </a:t>
                      </a:r>
                      <a:r>
                        <a:rPr lang="en-ID" sz="105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Bank BPR BKK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 fasilitasi pembiayaan Bank Jateng BPR Kota Magelang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1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Luas Per Kavling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6,6x10 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90500" algn="l"/>
                        </a:tabLs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6x</a:t>
                      </a:r>
                      <a:r>
                        <a:rPr lang="en-US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36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Harga Tanah 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65100" algn="l"/>
                        </a:tabLst>
                      </a:pPr>
                      <a:r>
                        <a:rPr lang="en-ID" sz="105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150.000-200.000/m2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450.000/m2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Biaya Yang Ditanggung Per Individu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Cicilan sebesar 500 ribu selama 10 tahun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Cicilan sebesar 467</a:t>
                      </a:r>
                      <a:r>
                        <a:rPr lang="en-US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.000 </a:t>
                      </a: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selama 15 tahun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 dan Dukungan Pihak Eksternal </a:t>
                      </a:r>
                      <a:endParaRPr lang="id-ID" sz="105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Pemerintah</a:t>
                      </a: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Kabupaten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Kamar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mandi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fasilitasi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penyediaan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listrik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air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rencana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PSU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jalan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 smtClean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lingkunga</a:t>
                      </a:r>
                      <a:r>
                        <a:rPr lang="id-ID" sz="1050" dirty="0" smtClean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BAZNAS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embangunan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mushola</a:t>
                      </a:r>
                      <a:r>
                        <a:rPr lang="id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(rencana)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id-ID" sz="1050" b="1" dirty="0" smtClean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ehutanan</a:t>
                      </a: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ibit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tanaman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RTH </a:t>
                      </a:r>
                      <a:r>
                        <a:rPr lang="id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(rencana)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b="1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Pemerintah</a:t>
                      </a:r>
                      <a:r>
                        <a:rPr lang="en-ID" sz="105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Kota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Jalan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Drainase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fasilitasi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listrik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050" b="1" dirty="0" smtClean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BAZNAS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Kamar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mandi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050" b="1" dirty="0" err="1" smtClean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Kodim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Pematangan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lahan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pembangunan</a:t>
                      </a:r>
                      <a:r>
                        <a:rPr lang="en-ID" sz="105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5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rumah</a:t>
                      </a:r>
                      <a:endParaRPr lang="id-ID" sz="1050" dirty="0"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20" marR="3812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191" name="Google Shape;1191;p7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4" name="Google Shape;1194;p7"/>
          <p:cNvSpPr txBox="1">
            <a:spLocks noGrp="1"/>
          </p:cNvSpPr>
          <p:nvPr>
            <p:ph type="title"/>
          </p:nvPr>
        </p:nvSpPr>
        <p:spPr>
          <a:xfrm>
            <a:off x="738293" y="331035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ALUR KEGIATAN</a:t>
            </a:r>
            <a:endParaRPr sz="2000" dirty="0">
              <a:solidFill>
                <a:srgbClr val="20124D"/>
              </a:solidFill>
            </a:endParaRPr>
          </a:p>
        </p:txBody>
      </p:sp>
      <p:grpSp>
        <p:nvGrpSpPr>
          <p:cNvPr id="1195" name="Google Shape;1195;p7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1196" name="Google Shape;1196;p7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p7"/>
          <p:cNvSpPr/>
          <p:nvPr/>
        </p:nvSpPr>
        <p:spPr>
          <a:xfrm rot="-1394067">
            <a:off x="1194926" y="1711279"/>
            <a:ext cx="2285693" cy="160595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7" name="Google Shape;1207;p7"/>
          <p:cNvGrpSpPr/>
          <p:nvPr/>
        </p:nvGrpSpPr>
        <p:grpSpPr>
          <a:xfrm>
            <a:off x="2601902" y="2647245"/>
            <a:ext cx="1024681" cy="858517"/>
            <a:chOff x="4706560" y="2956374"/>
            <a:chExt cx="1024681" cy="858517"/>
          </a:xfrm>
        </p:grpSpPr>
        <p:sp>
          <p:nvSpPr>
            <p:cNvPr id="1208" name="Google Shape;1208;p7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"/>
          <p:cNvGrpSpPr/>
          <p:nvPr/>
        </p:nvGrpSpPr>
        <p:grpSpPr>
          <a:xfrm>
            <a:off x="1183753" y="2567561"/>
            <a:ext cx="1285718" cy="1221486"/>
            <a:chOff x="3300667" y="2876690"/>
            <a:chExt cx="1285718" cy="1221486"/>
          </a:xfrm>
        </p:grpSpPr>
        <p:sp>
          <p:nvSpPr>
            <p:cNvPr id="1211" name="Google Shape;1211;p7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"/>
          <p:cNvGrpSpPr/>
          <p:nvPr/>
        </p:nvGrpSpPr>
        <p:grpSpPr>
          <a:xfrm>
            <a:off x="2542795" y="1378739"/>
            <a:ext cx="1142896" cy="1012403"/>
            <a:chOff x="4659709" y="1687868"/>
            <a:chExt cx="1142896" cy="1012403"/>
          </a:xfrm>
        </p:grpSpPr>
        <p:sp>
          <p:nvSpPr>
            <p:cNvPr id="1214" name="Google Shape;1214;p7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7"/>
          <p:cNvGrpSpPr/>
          <p:nvPr/>
        </p:nvGrpSpPr>
        <p:grpSpPr>
          <a:xfrm>
            <a:off x="1313366" y="1509376"/>
            <a:ext cx="1026492" cy="876613"/>
            <a:chOff x="3385881" y="1818505"/>
            <a:chExt cx="1026492" cy="876613"/>
          </a:xfrm>
        </p:grpSpPr>
        <p:sp>
          <p:nvSpPr>
            <p:cNvPr id="1217" name="Google Shape;1217;p7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7"/>
          <p:cNvSpPr txBox="1"/>
          <p:nvPr/>
        </p:nvSpPr>
        <p:spPr>
          <a:xfrm>
            <a:off x="1434303" y="1647015"/>
            <a:ext cx="72155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id-ID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OS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400" b="1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0" name="Google Shape;1220;p7"/>
          <p:cNvSpPr txBox="1"/>
          <p:nvPr/>
        </p:nvSpPr>
        <p:spPr>
          <a:xfrm>
            <a:off x="2770268" y="1647015"/>
            <a:ext cx="72155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id-ID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1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1" name="Google Shape;1221;p7"/>
          <p:cNvSpPr txBox="1"/>
          <p:nvPr/>
        </p:nvSpPr>
        <p:spPr>
          <a:xfrm>
            <a:off x="2759983" y="2802147"/>
            <a:ext cx="72155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id-ID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400" b="1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2" name="Google Shape;1222;p7"/>
          <p:cNvSpPr txBox="1"/>
          <p:nvPr/>
        </p:nvSpPr>
        <p:spPr>
          <a:xfrm>
            <a:off x="1434303" y="2889020"/>
            <a:ext cx="72155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id-ID" sz="1000" b="1" i="0" u="none" strike="noStrike" cap="none" dirty="0" smtClean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400" b="1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3" name="Google Shape;1223;p7"/>
          <p:cNvSpPr/>
          <p:nvPr/>
        </p:nvSpPr>
        <p:spPr>
          <a:xfrm>
            <a:off x="581173" y="3620043"/>
            <a:ext cx="1075267" cy="33278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Narasumber Provinsi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7"/>
          <p:cNvSpPr/>
          <p:nvPr/>
        </p:nvSpPr>
        <p:spPr>
          <a:xfrm>
            <a:off x="547807" y="1160820"/>
            <a:ext cx="1220275" cy="33278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Narasumber Kabupaten/Kota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7"/>
          <p:cNvSpPr/>
          <p:nvPr/>
        </p:nvSpPr>
        <p:spPr>
          <a:xfrm>
            <a:off x="2755484" y="3671780"/>
            <a:ext cx="1810095" cy="3309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Narasumber Pihak ke-3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(Perbankan/Swasta/lainnya)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7"/>
          <p:cNvSpPr/>
          <p:nvPr/>
        </p:nvSpPr>
        <p:spPr>
          <a:xfrm>
            <a:off x="3567241" y="1286120"/>
            <a:ext cx="1279490" cy="31640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Narasumber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Penerima Manfaat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7"/>
          <p:cNvSpPr/>
          <p:nvPr/>
        </p:nvSpPr>
        <p:spPr>
          <a:xfrm rot="2295448">
            <a:off x="3835551" y="2258501"/>
            <a:ext cx="535262" cy="669695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1" y="1"/>
                </a:moveTo>
                <a:lnTo>
                  <a:pt x="1" y="491"/>
                </a:lnTo>
                <a:cubicBezTo>
                  <a:pt x="217" y="585"/>
                  <a:pt x="376" y="765"/>
                  <a:pt x="441" y="989"/>
                </a:cubicBezTo>
                <a:lnTo>
                  <a:pt x="275" y="989"/>
                </a:lnTo>
                <a:lnTo>
                  <a:pt x="679" y="1386"/>
                </a:lnTo>
                <a:lnTo>
                  <a:pt x="1104" y="989"/>
                </a:lnTo>
                <a:lnTo>
                  <a:pt x="917" y="989"/>
                </a:lnTo>
                <a:cubicBezTo>
                  <a:pt x="830" y="513"/>
                  <a:pt x="470" y="123"/>
                  <a:pt x="1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7"/>
          <p:cNvSpPr/>
          <p:nvPr/>
        </p:nvSpPr>
        <p:spPr>
          <a:xfrm rot="2006550">
            <a:off x="1973277" y="3917028"/>
            <a:ext cx="670894" cy="530538"/>
          </a:xfrm>
          <a:custGeom>
            <a:avLst/>
            <a:gdLst/>
            <a:ahLst/>
            <a:cxnLst/>
            <a:rect l="l" t="t" r="r" b="b"/>
            <a:pathLst>
              <a:path w="1385" h="1098" extrusionOk="0">
                <a:moveTo>
                  <a:pt x="894" y="1"/>
                </a:moveTo>
                <a:cubicBezTo>
                  <a:pt x="801" y="210"/>
                  <a:pt x="620" y="369"/>
                  <a:pt x="397" y="434"/>
                </a:cubicBezTo>
                <a:lnTo>
                  <a:pt x="397" y="275"/>
                </a:lnTo>
                <a:lnTo>
                  <a:pt x="0" y="672"/>
                </a:lnTo>
                <a:lnTo>
                  <a:pt x="397" y="1097"/>
                </a:lnTo>
                <a:lnTo>
                  <a:pt x="397" y="910"/>
                </a:lnTo>
                <a:cubicBezTo>
                  <a:pt x="873" y="823"/>
                  <a:pt x="1262" y="470"/>
                  <a:pt x="1385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7"/>
          <p:cNvSpPr/>
          <p:nvPr/>
        </p:nvSpPr>
        <p:spPr>
          <a:xfrm rot="1944223">
            <a:off x="2065074" y="832994"/>
            <a:ext cx="670894" cy="540685"/>
          </a:xfrm>
          <a:custGeom>
            <a:avLst/>
            <a:gdLst/>
            <a:ahLst/>
            <a:cxnLst/>
            <a:rect l="l" t="t" r="r" b="b"/>
            <a:pathLst>
              <a:path w="1385" h="1119" extrusionOk="0">
                <a:moveTo>
                  <a:pt x="988" y="0"/>
                </a:moveTo>
                <a:lnTo>
                  <a:pt x="988" y="188"/>
                </a:lnTo>
                <a:cubicBezTo>
                  <a:pt x="505" y="274"/>
                  <a:pt x="123" y="635"/>
                  <a:pt x="0" y="1118"/>
                </a:cubicBezTo>
                <a:lnTo>
                  <a:pt x="491" y="1118"/>
                </a:lnTo>
                <a:cubicBezTo>
                  <a:pt x="584" y="895"/>
                  <a:pt x="765" y="729"/>
                  <a:pt x="995" y="664"/>
                </a:cubicBezTo>
                <a:lnTo>
                  <a:pt x="995" y="830"/>
                </a:lnTo>
                <a:lnTo>
                  <a:pt x="1385" y="426"/>
                </a:lnTo>
                <a:lnTo>
                  <a:pt x="98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7"/>
          <p:cNvSpPr/>
          <p:nvPr/>
        </p:nvSpPr>
        <p:spPr>
          <a:xfrm>
            <a:off x="4837652" y="1141456"/>
            <a:ext cx="4140728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Noto Sans Symbols"/>
              <a:buChar char="∙"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Sebelum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FGD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Diskusi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Pendalaman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Masing-Masing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Grup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dipandu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keliling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siteplan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Noto Sans Symbols"/>
              <a:buChar char="∙"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Selanjutnya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dipersilahkan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bertanya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kepada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pelaku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program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masing-masing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10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menit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Noto Sans Symbols"/>
              <a:buChar char="∙"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Setelah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waktu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habis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1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id-ID" sz="1200" b="0" i="1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eserta akan berpindah ke pos selanjutnya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Noto Sans Symbols"/>
              <a:buChar char="∙"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Masing-masing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kelompok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diharapkan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aktif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bertanya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kepada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masing-masing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pelaku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program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Noto Sans Symbols"/>
              <a:buChar char="∙"/>
            </a:pP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diwajibkan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menuliskan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pembelajaran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dianggap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bagus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direplikasi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daerah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masing-masing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Catatan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kemudian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dibahas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refleksi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kunjungan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lapangan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2544"/>
            <a:ext cx="1051560" cy="548700"/>
          </a:xfrm>
        </p:spPr>
        <p:txBody>
          <a:bodyPr/>
          <a:lstStyle/>
          <a:p>
            <a:r>
              <a:rPr lang="id-ID" sz="2000" dirty="0" smtClean="0"/>
              <a:t>BUS 1</a:t>
            </a:r>
            <a:endParaRPr lang="id-ID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70466"/>
              </p:ext>
            </p:extLst>
          </p:nvPr>
        </p:nvGraphicFramePr>
        <p:xfrm>
          <a:off x="377781" y="901065"/>
          <a:ext cx="4066660" cy="3775400"/>
        </p:xfrm>
        <a:graphic>
          <a:graphicData uri="http://schemas.openxmlformats.org/drawingml/2006/table">
            <a:tbl>
              <a:tblPr/>
              <a:tblGrid>
                <a:gridCol w="247387"/>
                <a:gridCol w="1894555"/>
                <a:gridCol w="1924718"/>
              </a:tblGrid>
              <a:tr h="17081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Nama 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Instansi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Arifyanto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Bangka Belitung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Afrizal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Bangka Belitung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Tommy Ansari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Bengkulu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Kiki Helensia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Bengkulu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Fitri Indriani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Bengkulu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Welly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Jambi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Jambi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Agung Setiawan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Jambi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Annisa Noor Khilmia Adkhanti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Kementerian PUPR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Andry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Dit. PSSPP, Kementerian PUPR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Fajar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Dit. PSSPP, Kementerian PUPR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Rangga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Isna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Sonia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Wiwit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Suprapta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Provinsi Jawa Tengah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 Pramudito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Provinsi Jawa Tengah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Jamal A Nashr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TEMPO/AJI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Yudi Wijanarko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95564"/>
              </p:ext>
            </p:extLst>
          </p:nvPr>
        </p:nvGraphicFramePr>
        <p:xfrm>
          <a:off x="4773449" y="870585"/>
          <a:ext cx="3927890" cy="3775400"/>
        </p:xfrm>
        <a:graphic>
          <a:graphicData uri="http://schemas.openxmlformats.org/drawingml/2006/table">
            <a:tbl>
              <a:tblPr/>
              <a:tblGrid>
                <a:gridCol w="246730"/>
                <a:gridCol w="1116680"/>
                <a:gridCol w="2564480"/>
              </a:tblGrid>
              <a:tr h="170815"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id-ID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Nama 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Instansi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Nora Damayanty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Aceh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Agus Salim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Aceh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Rizky Aprilia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Kota Samarinda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Bappeda Kota Samarinda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Alin  Agustini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Perkim Sumsel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Basyaruddin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Sumsel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Sumsel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Aji Gumelar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Dinas PKP DIY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Agung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Biro ISDA Jateng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Heru Cokro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Dit. Rumah Swadaya, Kementerian PUPR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Dit. Rumah Swadaya, Kementerian PUPR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 Encep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Nuhfa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 Gustom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CCMU Bappenas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Faril Lukman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Provinsi Jawa Tengah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Bhakti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Provinsi Jawa Tengah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Rani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Provinsi Jawa Tengah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r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Dafi Dafi Yusuf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AJI Kota Semarang</a:t>
                      </a:r>
                    </a:p>
                  </a:txBody>
                  <a:tcPr marL="5890" marR="5890" marT="58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686300" y="382544"/>
            <a:ext cx="105156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d-ID" sz="2000" dirty="0" smtClean="0"/>
              <a:t>BUS 2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63961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"/>
          <p:cNvSpPr txBox="1">
            <a:spLocks noGrp="1"/>
          </p:cNvSpPr>
          <p:nvPr>
            <p:ph type="ctrTitle"/>
          </p:nvPr>
        </p:nvSpPr>
        <p:spPr>
          <a:xfrm>
            <a:off x="486569" y="1142693"/>
            <a:ext cx="4709160" cy="76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/>
              <a:t>TERIMA KASIH</a:t>
            </a:r>
            <a:endParaRPr sz="3200"/>
          </a:p>
        </p:txBody>
      </p:sp>
      <p:sp>
        <p:nvSpPr>
          <p:cNvPr id="1262" name="Google Shape;1262;p11"/>
          <p:cNvSpPr txBox="1"/>
          <p:nvPr/>
        </p:nvSpPr>
        <p:spPr>
          <a:xfrm>
            <a:off x="471836" y="1991908"/>
            <a:ext cx="37607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Sekretariat Pokja PPAS Nasional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Kementerian PPN/Bappenas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Jalan Ki Mangunsarkoro No. 41, Jakarta Pusat 10310</a:t>
            </a:r>
            <a:endParaRPr/>
          </a:p>
        </p:txBody>
      </p:sp>
      <p:sp>
        <p:nvSpPr>
          <p:cNvPr id="1263" name="Google Shape;1263;p11"/>
          <p:cNvSpPr/>
          <p:nvPr/>
        </p:nvSpPr>
        <p:spPr>
          <a:xfrm>
            <a:off x="880047" y="4180696"/>
            <a:ext cx="146706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rumahairminumsanitasi</a:t>
            </a:r>
            <a:endParaRPr/>
          </a:p>
        </p:txBody>
      </p:sp>
      <p:sp>
        <p:nvSpPr>
          <p:cNvPr id="1264" name="Google Shape;1264;p11"/>
          <p:cNvSpPr txBox="1"/>
          <p:nvPr/>
        </p:nvSpPr>
        <p:spPr>
          <a:xfrm>
            <a:off x="706627" y="3000869"/>
            <a:ext cx="206412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ccmu.Indonesia@gmail.com</a:t>
            </a:r>
            <a:endParaRPr/>
          </a:p>
        </p:txBody>
      </p:sp>
      <p:grpSp>
        <p:nvGrpSpPr>
          <p:cNvPr id="1265" name="Google Shape;1265;p11"/>
          <p:cNvGrpSpPr/>
          <p:nvPr/>
        </p:nvGrpSpPr>
        <p:grpSpPr>
          <a:xfrm>
            <a:off x="2612421" y="3823040"/>
            <a:ext cx="298765" cy="209810"/>
            <a:chOff x="3386036" y="1746339"/>
            <a:chExt cx="397907" cy="279762"/>
          </a:xfrm>
        </p:grpSpPr>
        <p:sp>
          <p:nvSpPr>
            <p:cNvPr id="1266" name="Google Shape;1266;p1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11"/>
          <p:cNvGrpSpPr/>
          <p:nvPr/>
        </p:nvGrpSpPr>
        <p:grpSpPr>
          <a:xfrm>
            <a:off x="623403" y="3805627"/>
            <a:ext cx="243556" cy="243543"/>
            <a:chOff x="266768" y="1721375"/>
            <a:chExt cx="397907" cy="397887"/>
          </a:xfrm>
        </p:grpSpPr>
        <p:sp>
          <p:nvSpPr>
            <p:cNvPr id="1269" name="Google Shape;1269;p1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1" name="Google Shape;1271;p11"/>
          <p:cNvGrpSpPr/>
          <p:nvPr/>
        </p:nvGrpSpPr>
        <p:grpSpPr>
          <a:xfrm>
            <a:off x="634354" y="4163757"/>
            <a:ext cx="246186" cy="246199"/>
            <a:chOff x="864491" y="1723250"/>
            <a:chExt cx="397866" cy="397887"/>
          </a:xfrm>
        </p:grpSpPr>
        <p:sp>
          <p:nvSpPr>
            <p:cNvPr id="1272" name="Google Shape;1272;p1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11"/>
          <p:cNvGrpSpPr/>
          <p:nvPr/>
        </p:nvGrpSpPr>
        <p:grpSpPr>
          <a:xfrm>
            <a:off x="2633081" y="4201645"/>
            <a:ext cx="208068" cy="202145"/>
            <a:chOff x="7599458" y="3801710"/>
            <a:chExt cx="319874" cy="310767"/>
          </a:xfrm>
        </p:grpSpPr>
        <p:grpSp>
          <p:nvGrpSpPr>
            <p:cNvPr id="1276" name="Google Shape;1276;p11"/>
            <p:cNvGrpSpPr/>
            <p:nvPr/>
          </p:nvGrpSpPr>
          <p:grpSpPr>
            <a:xfrm>
              <a:off x="7599458" y="3801710"/>
              <a:ext cx="319874" cy="310767"/>
              <a:chOff x="-6618950" y="3992050"/>
              <a:chExt cx="222150" cy="215825"/>
            </a:xfrm>
          </p:grpSpPr>
          <p:sp>
            <p:nvSpPr>
              <p:cNvPr id="1277" name="Google Shape;1277;p11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1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11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11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11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11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11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11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11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11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8" name="Google Shape;1288;p11"/>
            <p:cNvSpPr/>
            <p:nvPr/>
          </p:nvSpPr>
          <p:spPr>
            <a:xfrm flipH="1">
              <a:off x="7611949" y="4017191"/>
              <a:ext cx="100973" cy="93018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9" name="Google Shape;1289;p11"/>
          <p:cNvGrpSpPr/>
          <p:nvPr/>
        </p:nvGrpSpPr>
        <p:grpSpPr>
          <a:xfrm>
            <a:off x="572422" y="2663713"/>
            <a:ext cx="243890" cy="243480"/>
            <a:chOff x="2408991" y="1722876"/>
            <a:chExt cx="397761" cy="397093"/>
          </a:xfrm>
        </p:grpSpPr>
        <p:sp>
          <p:nvSpPr>
            <p:cNvPr id="1290" name="Google Shape;1290;p1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2408991" y="1722876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2" name="Google Shape;1292;p11"/>
          <p:cNvSpPr/>
          <p:nvPr/>
        </p:nvSpPr>
        <p:spPr>
          <a:xfrm>
            <a:off x="866958" y="3823523"/>
            <a:ext cx="12554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Kota Tanpa Kumuh</a:t>
            </a:r>
            <a:endParaRPr/>
          </a:p>
        </p:txBody>
      </p:sp>
      <p:sp>
        <p:nvSpPr>
          <p:cNvPr id="1293" name="Google Shape;1293;p11"/>
          <p:cNvSpPr/>
          <p:nvPr/>
        </p:nvSpPr>
        <p:spPr>
          <a:xfrm>
            <a:off x="2920925" y="3811054"/>
            <a:ext cx="8018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Pokja PPAS</a:t>
            </a:r>
            <a:endParaRPr/>
          </a:p>
        </p:txBody>
      </p:sp>
      <p:sp>
        <p:nvSpPr>
          <p:cNvPr id="1294" name="Google Shape;1294;p11"/>
          <p:cNvSpPr/>
          <p:nvPr/>
        </p:nvSpPr>
        <p:spPr>
          <a:xfrm>
            <a:off x="2920925" y="4205834"/>
            <a:ext cx="11608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www.nawasis.org</a:t>
            </a:r>
            <a:endParaRPr/>
          </a:p>
        </p:txBody>
      </p:sp>
      <p:sp>
        <p:nvSpPr>
          <p:cNvPr id="1295" name="Google Shape;1295;p11"/>
          <p:cNvSpPr/>
          <p:nvPr/>
        </p:nvSpPr>
        <p:spPr>
          <a:xfrm>
            <a:off x="873589" y="2672591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021-21231162</a:t>
            </a:r>
            <a:endParaRPr/>
          </a:p>
        </p:txBody>
      </p:sp>
      <p:grpSp>
        <p:nvGrpSpPr>
          <p:cNvPr id="1296" name="Google Shape;1296;p11"/>
          <p:cNvGrpSpPr/>
          <p:nvPr/>
        </p:nvGrpSpPr>
        <p:grpSpPr>
          <a:xfrm>
            <a:off x="586123" y="3039702"/>
            <a:ext cx="249831" cy="175975"/>
            <a:chOff x="-1199300" y="3279250"/>
            <a:chExt cx="293025" cy="206400"/>
          </a:xfrm>
        </p:grpSpPr>
        <p:sp>
          <p:nvSpPr>
            <p:cNvPr id="1297" name="Google Shape;1297;p1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1" name="Google Shape;1301;p11"/>
          <p:cNvSpPr txBox="1"/>
          <p:nvPr/>
        </p:nvSpPr>
        <p:spPr>
          <a:xfrm>
            <a:off x="527136" y="3477349"/>
            <a:ext cx="126202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Temukan kami.</a:t>
            </a:r>
            <a:endParaRPr sz="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2" name="Google Shape;130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773" y="609417"/>
            <a:ext cx="595065" cy="58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717</Words>
  <Application>Microsoft Office PowerPoint</Application>
  <PresentationFormat>On-screen Show (16:9)</PresentationFormat>
  <Paragraphs>291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Calibri Light</vt:lpstr>
      <vt:lpstr>Quattrocento Sans</vt:lpstr>
      <vt:lpstr>Josefin Slab SemiBold</vt:lpstr>
      <vt:lpstr>Lato</vt:lpstr>
      <vt:lpstr>Montserrat Black</vt:lpstr>
      <vt:lpstr>Arial</vt:lpstr>
      <vt:lpstr>Noto Sans Symbols</vt:lpstr>
      <vt:lpstr>Roboto Condensed Light</vt:lpstr>
      <vt:lpstr>Century Gothic</vt:lpstr>
      <vt:lpstr>Wingdings</vt:lpstr>
      <vt:lpstr>Staatliches</vt:lpstr>
      <vt:lpstr>Calibri</vt:lpstr>
      <vt:lpstr>Montserrat ExtraBold</vt:lpstr>
      <vt:lpstr>Segoe UI Light</vt:lpstr>
      <vt:lpstr>Times New Roman</vt:lpstr>
      <vt:lpstr>Freesia Pitch Deck by Slidesgo</vt:lpstr>
      <vt:lpstr>PENGANTAR KUNJUNGAN LAPANGAN</vt:lpstr>
      <vt:lpstr>POIN-POIN INFORMASI</vt:lpstr>
      <vt:lpstr>PESERTA KUNJUNGAN LAPANGAN</vt:lpstr>
      <vt:lpstr>RUTE HARI-1 Senin, 25 Oktober 2021</vt:lpstr>
      <vt:lpstr>RUTE HARI-2 Selasa, 26 Oktober 2021</vt:lpstr>
      <vt:lpstr>PROFIL LOKASI KUNJUNGAN</vt:lpstr>
      <vt:lpstr>ALUR KEGIATAN</vt:lpstr>
      <vt:lpstr>BUS 1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KUNJUNGAN LAPANGAN</dc:title>
  <dc:creator>ASUS</dc:creator>
  <cp:lastModifiedBy>ASUS</cp:lastModifiedBy>
  <cp:revision>26</cp:revision>
  <dcterms:modified xsi:type="dcterms:W3CDTF">2021-10-25T00:23:16Z</dcterms:modified>
</cp:coreProperties>
</file>